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65" r:id="rId10"/>
    <p:sldId id="267" r:id="rId11"/>
    <p:sldId id="266" r:id="rId12"/>
    <p:sldId id="268" r:id="rId13"/>
    <p:sldId id="269" r:id="rId14"/>
    <p:sldId id="270" r:id="rId15"/>
    <p:sldId id="264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  <a:srgbClr val="CC00FF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42E10-A91C-46A9-97FA-925B2457C8B8}" type="datetimeFigureOut">
              <a:rPr lang="zh-CN" altLang="en-US" smtClean="0"/>
              <a:pPr/>
              <a:t>2013/10/21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B8F00-2140-4FF7-A831-1D2C2C9AEB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Initial state, focus on nuclear saturation as a taste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B8F00-2140-4FF7-A831-1D2C2C9AEB8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For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correlation, we are measuring</a:t>
            </a:r>
            <a:r>
              <a:rPr lang="en-US" altLang="zh-CN" baseline="0" dirty="0" smtClean="0"/>
              <a:t> the angle difference between a trigger associate particle in transverse plane. </a:t>
            </a:r>
            <a:r>
              <a:rPr lang="en-US" altLang="zh-CN" dirty="0" smtClean="0"/>
              <a:t>In a 2 to 2 process, requiring by momentum conservation, these</a:t>
            </a:r>
            <a:r>
              <a:rPr lang="en-US" altLang="zh-CN" baseline="0" dirty="0" smtClean="0"/>
              <a:t> two particles must be back to back. However, if initial </a:t>
            </a:r>
            <a:r>
              <a:rPr lang="en-US" altLang="zh-CN" baseline="0" dirty="0" err="1" smtClean="0"/>
              <a:t>partons</a:t>
            </a:r>
            <a:r>
              <a:rPr lang="en-US" altLang="zh-CN" baseline="0" dirty="0" smtClean="0"/>
              <a:t> have a transverse momentum </a:t>
            </a:r>
            <a:r>
              <a:rPr lang="en-US" altLang="zh-CN" baseline="0" dirty="0" err="1" smtClean="0"/>
              <a:t>kT</a:t>
            </a:r>
            <a:r>
              <a:rPr lang="en-US" altLang="zh-CN" baseline="0" dirty="0" smtClean="0"/>
              <a:t>, this back to back pair will be </a:t>
            </a:r>
            <a:r>
              <a:rPr lang="en-US" altLang="zh-CN" baseline="0" dirty="0" err="1" smtClean="0"/>
              <a:t>decorrelated</a:t>
            </a:r>
            <a:r>
              <a:rPr lang="en-US" altLang="zh-CN" baseline="0" dirty="0" smtClean="0"/>
              <a:t>. As it is characterized by saturation scale, we would see a suppression in the correlation from </a:t>
            </a:r>
            <a:r>
              <a:rPr lang="en-US" altLang="zh-CN" baseline="0" dirty="0" err="1" smtClean="0"/>
              <a:t>ep</a:t>
            </a:r>
            <a:r>
              <a:rPr lang="en-US" altLang="zh-CN" baseline="0" dirty="0" smtClean="0"/>
              <a:t> to </a:t>
            </a:r>
            <a:r>
              <a:rPr lang="en-US" altLang="zh-CN" baseline="0" dirty="0" err="1" smtClean="0"/>
              <a:t>eA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B8F00-2140-4FF7-A831-1D2C2C9AEB8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It’s a bridge connecting our known knowledge to a whole new</a:t>
            </a:r>
            <a:r>
              <a:rPr lang="en-US" altLang="zh-CN" baseline="0" dirty="0" smtClean="0"/>
              <a:t> world full of possibilities.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B8F00-2140-4FF7-A831-1D2C2C9AEB8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DNP 2013, Liang </a:t>
            </a:r>
            <a:r>
              <a:rPr lang="en-US" altLang="zh-CN" dirty="0" err="1" smtClean="0"/>
              <a:t>Zheng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 of </a:t>
            </a:r>
            <a:r>
              <a:rPr lang="en-US" altLang="zh-CN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e+A</a:t>
            </a:r>
            <a:r>
              <a:rPr lang="en-US" altLang="zh-CN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physics at an Electron-Ion Collider</a:t>
            </a:r>
            <a:endParaRPr lang="zh-CN" alt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84575"/>
            <a:ext cx="6400800" cy="2276673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Liang </a:t>
            </a:r>
            <a:r>
              <a:rPr lang="en-US" altLang="zh-CN" dirty="0" err="1" smtClean="0">
                <a:solidFill>
                  <a:schemeClr val="tx1"/>
                </a:solidFill>
              </a:rPr>
              <a:t>Zheng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sz="1800" dirty="0" smtClean="0">
                <a:solidFill>
                  <a:srgbClr val="00B050"/>
                </a:solidFill>
              </a:rPr>
              <a:t>On behalf of the BNL EIC Science Task Force</a:t>
            </a:r>
          </a:p>
          <a:p>
            <a:pPr>
              <a:lnSpc>
                <a:spcPct val="80000"/>
              </a:lnSpc>
            </a:pPr>
            <a:endParaRPr lang="en-US" altLang="zh-CN" sz="1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Comic Sans MS" pitchFamily="66" charset="0"/>
              </a:rPr>
              <a:t>Brookhaven National Lab</a:t>
            </a:r>
          </a:p>
          <a:p>
            <a:pPr>
              <a:lnSpc>
                <a:spcPct val="80000"/>
              </a:lnSpc>
            </a:pPr>
            <a:r>
              <a:rPr lang="en-US" altLang="zh-CN" sz="1800" dirty="0" smtClean="0">
                <a:solidFill>
                  <a:schemeClr val="tx1"/>
                </a:solidFill>
                <a:latin typeface="Comic Sans MS" pitchFamily="66" charset="0"/>
              </a:rPr>
              <a:t>Institute of Particle Physics, Central China Normal University</a:t>
            </a:r>
          </a:p>
          <a:p>
            <a:endParaRPr lang="zh-CN" altLang="en-US" sz="1800" dirty="0">
              <a:solidFill>
                <a:schemeClr val="tx1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68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F:\印度会议\ccn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5334000"/>
            <a:ext cx="1357313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867400"/>
            <a:ext cx="16002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948264" y="0"/>
            <a:ext cx="21868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Division of Nuclear Physics</a:t>
            </a:r>
          </a:p>
          <a:p>
            <a:pPr algn="l">
              <a:spcBef>
                <a:spcPct val="50000"/>
              </a:spcBef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American Physical Society </a:t>
            </a:r>
          </a:p>
          <a:p>
            <a:pPr algn="l">
              <a:spcBef>
                <a:spcPct val="50000"/>
              </a:spcBef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October </a:t>
            </a:r>
            <a:r>
              <a:rPr lang="en-US" altLang="zh-CN" sz="1200" b="1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23-26, 2013</a:t>
            </a:r>
          </a:p>
          <a:p>
            <a:pPr algn="l">
              <a:spcBef>
                <a:spcPct val="50000"/>
              </a:spcBef>
            </a:pPr>
            <a:r>
              <a:rPr lang="en-US" altLang="zh-CN" sz="1200" b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Newport News, VA</a:t>
            </a:r>
            <a:r>
              <a:rPr lang="en-US" altLang="zh-CN" sz="1200" b="1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 </a:t>
            </a: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correlation: non-saturation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88840"/>
            <a:ext cx="591312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539552" y="1779781"/>
            <a:ext cx="29523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eAu</a:t>
            </a:r>
            <a:r>
              <a:rPr lang="en-US" altLang="zh-CN" dirty="0" smtClean="0"/>
              <a:t> 20x100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0.6&lt;y&lt;0.8</a:t>
            </a:r>
          </a:p>
          <a:p>
            <a:r>
              <a:rPr lang="en-US" altLang="zh-CN" dirty="0" smtClean="0"/>
              <a:t>1 &lt;Q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&lt;2 GeV</a:t>
            </a:r>
            <a:r>
              <a:rPr lang="en-US" altLang="zh-CN" baseline="30000" dirty="0" smtClean="0"/>
              <a:t>2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 1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&lt;p</a:t>
            </a:r>
            <a:r>
              <a:rPr lang="en-US" altLang="zh-CN" baseline="-25000" dirty="0" smtClean="0"/>
              <a:t>t2</a:t>
            </a:r>
            <a:r>
              <a:rPr lang="en-US" altLang="zh-CN" dirty="0" smtClean="0"/>
              <a:t>&lt;p</a:t>
            </a:r>
            <a:r>
              <a:rPr lang="en-US" altLang="zh-CN" baseline="-25000" dirty="0" smtClean="0"/>
              <a:t>t1</a:t>
            </a:r>
          </a:p>
          <a:p>
            <a:r>
              <a:rPr lang="en-US" altLang="zh-CN" dirty="0" smtClean="0"/>
              <a:t>0.2&lt;z1,z2&lt;0.4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2559 &lt; </a:t>
            </a:r>
            <a:r>
              <a:rPr lang="el-GR" altLang="zh-CN" dirty="0" smtClean="0">
                <a:solidFill>
                  <a:srgbClr val="0000FF"/>
                </a:solidFill>
              </a:rPr>
              <a:t>ν</a:t>
            </a:r>
            <a:r>
              <a:rPr lang="en-US" altLang="zh-CN" dirty="0" smtClean="0">
                <a:solidFill>
                  <a:srgbClr val="0000FF"/>
                </a:solidFill>
              </a:rPr>
              <a:t> &lt; 3412 </a:t>
            </a:r>
            <a:r>
              <a:rPr lang="en-US" altLang="zh-CN" dirty="0" err="1" smtClean="0">
                <a:solidFill>
                  <a:srgbClr val="0000FF"/>
                </a:solidFill>
              </a:rPr>
              <a:t>GeV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&lt;</a:t>
            </a:r>
            <a:r>
              <a:rPr lang="en-US" altLang="zh-CN" dirty="0" err="1" smtClean="0">
                <a:solidFill>
                  <a:srgbClr val="0000FF"/>
                </a:solidFill>
              </a:rPr>
              <a:t>x</a:t>
            </a:r>
            <a:r>
              <a:rPr lang="en-US" altLang="zh-CN" baseline="-25000" dirty="0" err="1" smtClean="0">
                <a:solidFill>
                  <a:srgbClr val="0000FF"/>
                </a:solidFill>
              </a:rPr>
              <a:t>bj</a:t>
            </a:r>
            <a:r>
              <a:rPr lang="en-US" altLang="zh-CN" dirty="0" smtClean="0">
                <a:solidFill>
                  <a:srgbClr val="0000FF"/>
                </a:solidFill>
              </a:rPr>
              <a:t>&gt;=2.59x10</a:t>
            </a:r>
            <a:r>
              <a:rPr lang="en-US" altLang="zh-CN" baseline="30000" dirty="0" smtClean="0">
                <a:solidFill>
                  <a:srgbClr val="0000FF"/>
                </a:solidFill>
              </a:rPr>
              <a:t>-4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&lt;</a:t>
            </a:r>
            <a:r>
              <a:rPr lang="en-US" altLang="zh-CN" dirty="0" err="1" smtClean="0">
                <a:solidFill>
                  <a:srgbClr val="0000FF"/>
                </a:solidFill>
              </a:rPr>
              <a:t>x</a:t>
            </a:r>
            <a:r>
              <a:rPr lang="en-US" altLang="zh-CN" baseline="-25000" dirty="0" err="1" smtClean="0">
                <a:solidFill>
                  <a:srgbClr val="0000FF"/>
                </a:solidFill>
              </a:rPr>
              <a:t>g</a:t>
            </a:r>
            <a:r>
              <a:rPr lang="en-US" altLang="zh-CN" dirty="0" smtClean="0">
                <a:solidFill>
                  <a:srgbClr val="0000FF"/>
                </a:solidFill>
              </a:rPr>
              <a:t>&gt;=3.42x10</a:t>
            </a:r>
            <a:r>
              <a:rPr lang="en-US" altLang="zh-CN" baseline="30000" dirty="0" smtClean="0">
                <a:solidFill>
                  <a:srgbClr val="0000FF"/>
                </a:solidFill>
              </a:rPr>
              <a:t>-2</a:t>
            </a:r>
          </a:p>
          <a:p>
            <a:r>
              <a:rPr lang="en-US" altLang="zh-CN" dirty="0" smtClean="0"/>
              <a:t>Charged particles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65313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Nuclear effect: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err="1" smtClean="0">
                <a:solidFill>
                  <a:srgbClr val="FF0000"/>
                </a:solidFill>
              </a:rPr>
              <a:t>nPDF</a:t>
            </a:r>
            <a:r>
              <a:rPr lang="en-US" altLang="zh-CN" dirty="0" smtClean="0">
                <a:solidFill>
                  <a:srgbClr val="FF0000"/>
                </a:solidFill>
              </a:rPr>
              <a:t> EPS09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 Cold nuclear medium energy loss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3929"/>
            <a:ext cx="7362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correlation: saturation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Constrain sat/</a:t>
            </a:r>
            <a:r>
              <a:rPr lang="en-US" altLang="zh-CN" sz="2400" dirty="0" err="1" smtClean="0"/>
              <a:t>nosat</a:t>
            </a:r>
            <a:r>
              <a:rPr lang="en-US" altLang="zh-CN" sz="2400" dirty="0" smtClean="0"/>
              <a:t> models a lot with limited statistics of 1fb</a:t>
            </a:r>
            <a:r>
              <a:rPr lang="en-US" altLang="zh-CN" sz="2400" baseline="30000" dirty="0" smtClean="0"/>
              <a:t>-1</a:t>
            </a:r>
            <a:r>
              <a:rPr lang="en-US" altLang="zh-CN" sz="2400" dirty="0" smtClean="0"/>
              <a:t>.</a:t>
            </a:r>
          </a:p>
          <a:p>
            <a:r>
              <a:rPr lang="en-US" altLang="zh-CN" sz="2400" dirty="0" smtClean="0"/>
              <a:t>Strong suppression can not be reproduced by the </a:t>
            </a:r>
            <a:r>
              <a:rPr lang="en-US" altLang="zh-CN" sz="2400" dirty="0" err="1" smtClean="0"/>
              <a:t>nosat</a:t>
            </a:r>
            <a:r>
              <a:rPr lang="en-US" altLang="zh-CN" sz="2400" dirty="0" smtClean="0"/>
              <a:t> model.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5338936" cy="456937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400" b="1" dirty="0" smtClean="0"/>
              <a:t>Key </a:t>
            </a:r>
            <a:r>
              <a:rPr lang="en-US" altLang="zh-CN" sz="2400" b="1" dirty="0" err="1" smtClean="0"/>
              <a:t>eA</a:t>
            </a:r>
            <a:r>
              <a:rPr lang="en-US" altLang="zh-CN" sz="2400" b="1" dirty="0" smtClean="0"/>
              <a:t> measurements at EIC:</a:t>
            </a:r>
          </a:p>
          <a:p>
            <a:pPr lvl="1"/>
            <a:r>
              <a:rPr lang="en-US" altLang="zh-CN" sz="2000" dirty="0" smtClean="0"/>
              <a:t>Ratio of diffractive cross section to total,  “day one” measurement</a:t>
            </a:r>
          </a:p>
          <a:p>
            <a:pPr lvl="1"/>
            <a:r>
              <a:rPr lang="en-US" altLang="zh-CN" sz="2000" dirty="0" err="1" smtClean="0"/>
              <a:t>Dihadron</a:t>
            </a:r>
            <a:r>
              <a:rPr lang="en-US" altLang="zh-CN" sz="2000" dirty="0" smtClean="0"/>
              <a:t> correlation in </a:t>
            </a:r>
            <a:r>
              <a:rPr lang="en-US" altLang="zh-CN" sz="2000" dirty="0" err="1" smtClean="0"/>
              <a:t>ep</a:t>
            </a:r>
            <a:r>
              <a:rPr lang="en-US" altLang="zh-CN" sz="2000" dirty="0" smtClean="0"/>
              <a:t>/</a:t>
            </a:r>
            <a:r>
              <a:rPr lang="en-US" altLang="zh-CN" sz="2000" dirty="0" err="1" smtClean="0"/>
              <a:t>eA</a:t>
            </a:r>
            <a:r>
              <a:rPr lang="en-US" altLang="zh-CN" sz="2000" dirty="0" smtClean="0"/>
              <a:t>, mark out the saturation region with a low luminosity requirement and </a:t>
            </a:r>
            <a:r>
              <a:rPr lang="en-US" altLang="zh-CN" sz="2000" dirty="0" err="1" smtClean="0"/>
              <a:t>ep</a:t>
            </a:r>
            <a:r>
              <a:rPr lang="en-US" altLang="zh-CN" sz="2000" dirty="0" smtClean="0"/>
              <a:t> baseline</a:t>
            </a:r>
          </a:p>
          <a:p>
            <a:pPr lvl="1"/>
            <a:r>
              <a:rPr lang="en-US" altLang="zh-CN" sz="2000" dirty="0" smtClean="0"/>
              <a:t>More details :</a:t>
            </a:r>
          </a:p>
          <a:p>
            <a:pPr lvl="2"/>
            <a:r>
              <a:rPr lang="en-US" altLang="zh-CN" sz="1600" dirty="0" smtClean="0"/>
              <a:t>arXiv:1212.1701  EIC White paper</a:t>
            </a:r>
          </a:p>
          <a:p>
            <a:pPr lvl="2"/>
            <a:r>
              <a:rPr lang="en-US" altLang="zh-CN" sz="1600" dirty="0" smtClean="0"/>
              <a:t>wiki.bnl.gov/</a:t>
            </a:r>
            <a:r>
              <a:rPr lang="en-US" altLang="zh-CN" sz="1600" dirty="0" err="1" smtClean="0"/>
              <a:t>eic</a:t>
            </a:r>
            <a:r>
              <a:rPr lang="en-US" altLang="zh-CN" sz="1600" dirty="0" smtClean="0"/>
              <a:t>/index.php/</a:t>
            </a:r>
            <a:r>
              <a:rPr lang="en-US" altLang="zh-CN" sz="1600" dirty="0" err="1" smtClean="0"/>
              <a:t>Main_Page</a:t>
            </a:r>
            <a:endParaRPr lang="en-US" altLang="zh-CN" sz="1600" dirty="0" smtClean="0"/>
          </a:p>
          <a:p>
            <a:pPr lvl="1"/>
            <a:endParaRPr lang="en-US" altLang="zh-CN" sz="2000" dirty="0" smtClean="0"/>
          </a:p>
          <a:p>
            <a:r>
              <a:rPr lang="en-US" altLang="zh-CN" sz="2400" b="1" dirty="0" smtClean="0"/>
              <a:t>What can we learn from this</a:t>
            </a:r>
          </a:p>
          <a:p>
            <a:pPr lvl="1"/>
            <a:r>
              <a:rPr lang="en-US" altLang="zh-CN" sz="2000" dirty="0" smtClean="0"/>
              <a:t>Understand the collective dynamics of gluons</a:t>
            </a:r>
          </a:p>
          <a:p>
            <a:pPr lvl="1"/>
            <a:r>
              <a:rPr lang="en-US" altLang="zh-CN" sz="2000" dirty="0" smtClean="0"/>
              <a:t>Investigate inner landscape of a nuclei</a:t>
            </a:r>
          </a:p>
          <a:p>
            <a:pPr lvl="1"/>
            <a:r>
              <a:rPr lang="en-US" altLang="zh-CN" sz="2000" dirty="0" smtClean="0"/>
              <a:t>Provide initial state input to </a:t>
            </a:r>
            <a:r>
              <a:rPr lang="en-US" altLang="zh-CN" sz="2000" dirty="0" err="1" smtClean="0"/>
              <a:t>pA</a:t>
            </a:r>
            <a:r>
              <a:rPr lang="en-US" altLang="zh-CN" sz="2000" dirty="0" smtClean="0"/>
              <a:t>/AA</a:t>
            </a:r>
          </a:p>
          <a:p>
            <a:pPr lvl="1"/>
            <a:endParaRPr lang="en-US" altLang="zh-CN" sz="20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6717"/>
          <a:stretch/>
        </p:blipFill>
        <p:spPr bwMode="auto">
          <a:xfrm>
            <a:off x="5796136" y="1844824"/>
            <a:ext cx="3365008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Back up</a:t>
            </a:r>
            <a:endParaRPr lang="zh-CN" altLang="en-US" dirty="0"/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Structure functions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54959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393404"/>
            <a:ext cx="5181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2492896"/>
            <a:ext cx="2520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eAu</a:t>
            </a:r>
            <a:r>
              <a:rPr lang="en-US" altLang="zh-CN" dirty="0" smtClean="0"/>
              <a:t>:</a:t>
            </a:r>
          </a:p>
          <a:p>
            <a:r>
              <a:rPr lang="en-US" altLang="zh-CN" dirty="0" smtClean="0"/>
              <a:t>5x50   2 fb</a:t>
            </a:r>
            <a:r>
              <a:rPr lang="en-US" altLang="zh-CN" baseline="30000" dirty="0" smtClean="0"/>
              <a:t>-1</a:t>
            </a:r>
          </a:p>
          <a:p>
            <a:r>
              <a:rPr lang="en-US" altLang="zh-CN" dirty="0" smtClean="0"/>
              <a:t>5x75   4 fb</a:t>
            </a:r>
            <a:r>
              <a:rPr lang="en-US" altLang="zh-CN" baseline="30000" dirty="0" smtClean="0"/>
              <a:t>-1</a:t>
            </a:r>
          </a:p>
          <a:p>
            <a:r>
              <a:rPr lang="en-US" altLang="zh-CN" dirty="0" smtClean="0"/>
              <a:t>5x100  4 fb</a:t>
            </a:r>
            <a:r>
              <a:rPr lang="en-US" altLang="zh-CN" baseline="30000" dirty="0" smtClean="0"/>
              <a:t>-1</a:t>
            </a:r>
          </a:p>
          <a:p>
            <a:endParaRPr lang="en-US" altLang="zh-CN" baseline="30000" dirty="0" smtClean="0"/>
          </a:p>
          <a:p>
            <a:r>
              <a:rPr lang="en-US" altLang="zh-CN" dirty="0" smtClean="0"/>
              <a:t>Running combined 6 months total (50% </a:t>
            </a:r>
            <a:r>
              <a:rPr lang="en-US" altLang="zh-CN" dirty="0" err="1" smtClean="0"/>
              <a:t>eff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08518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Systematics</a:t>
            </a:r>
            <a:r>
              <a:rPr lang="en-US" altLang="zh-CN" dirty="0" smtClean="0"/>
              <a:t>-error dominated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16016" y="1268760"/>
            <a:ext cx="1656184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876256" y="1196752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Sensitive to gluons</a:t>
            </a:r>
            <a:endParaRPr lang="zh-CN" altLang="en-US" dirty="0"/>
          </a:p>
        </p:txBody>
      </p:sp>
      <p:cxnSp>
        <p:nvCxnSpPr>
          <p:cNvPr id="15" name="直接箭头连接符 14"/>
          <p:cNvCxnSpPr>
            <a:stCxn id="10" idx="3"/>
            <a:endCxn id="11" idx="1"/>
          </p:cNvCxnSpPr>
          <p:nvPr/>
        </p:nvCxnSpPr>
        <p:spPr>
          <a:xfrm flipV="1">
            <a:off x="6372200" y="1381418"/>
            <a:ext cx="504056" cy="3553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Diffraction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1372" y="1268760"/>
            <a:ext cx="42291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161" y="2636912"/>
            <a:ext cx="35337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544" y="134076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Exclusive Vector meson production</a:t>
            </a:r>
          </a:p>
          <a:p>
            <a:endParaRPr lang="en-US" altLang="zh-CN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49080"/>
            <a:ext cx="39624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9552" y="191683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Coherent: nuclei intact</a:t>
            </a:r>
          </a:p>
          <a:p>
            <a:r>
              <a:rPr lang="en-US" altLang="zh-CN" dirty="0" smtClean="0"/>
              <a:t>Incoherent: break up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4283968" y="4149080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392376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Finding the source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err="1" smtClean="0"/>
              <a:t>Lc</a:t>
            </a:r>
            <a:r>
              <a:rPr lang="en-US" altLang="zh-CN" dirty="0" smtClean="0"/>
              <a:t> = z</a:t>
            </a:r>
            <a:r>
              <a:rPr lang="en-US" altLang="zh-CN" baseline="30000" dirty="0" smtClean="0"/>
              <a:t>0.35</a:t>
            </a:r>
            <a:r>
              <a:rPr lang="en-US" altLang="zh-CN" dirty="0" smtClean="0"/>
              <a:t>(1-z)</a:t>
            </a:r>
            <a:r>
              <a:rPr lang="el-GR" altLang="zh-CN" dirty="0" smtClean="0">
                <a:latin typeface="Calibri"/>
              </a:rPr>
              <a:t> ν</a:t>
            </a:r>
            <a:r>
              <a:rPr lang="en-US" altLang="zh-CN" dirty="0" smtClean="0">
                <a:latin typeface="Calibri"/>
              </a:rPr>
              <a:t> </a:t>
            </a:r>
            <a:endParaRPr lang="en-US" altLang="zh-CN" dirty="0" smtClean="0"/>
          </a:p>
          <a:p>
            <a:r>
              <a:rPr lang="en-US" altLang="zh-CN" dirty="0" smtClean="0"/>
              <a:t>y = 0.3, z = 0.3, </a:t>
            </a:r>
            <a:r>
              <a:rPr lang="el-GR" altLang="zh-CN" dirty="0" smtClean="0">
                <a:latin typeface="Calibri"/>
              </a:rPr>
              <a:t>ν</a:t>
            </a:r>
            <a:r>
              <a:rPr lang="en-US" altLang="zh-CN" dirty="0" smtClean="0">
                <a:latin typeface="Calibri"/>
              </a:rPr>
              <a:t> </a:t>
            </a:r>
            <a:r>
              <a:rPr lang="en-US" altLang="zh-CN" dirty="0" smtClean="0"/>
              <a:t>= 640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Lc</a:t>
            </a:r>
            <a:r>
              <a:rPr lang="en-US" altLang="zh-CN" dirty="0" smtClean="0"/>
              <a:t> = 420 fm</a:t>
            </a:r>
          </a:p>
          <a:p>
            <a:r>
              <a:rPr lang="en-US" altLang="zh-CN" dirty="0" smtClean="0"/>
              <a:t>y = 0.7, z = 0.3, </a:t>
            </a:r>
            <a:r>
              <a:rPr lang="el-GR" altLang="zh-CN" dirty="0" smtClean="0">
                <a:latin typeface="Calibri"/>
              </a:rPr>
              <a:t>ν </a:t>
            </a:r>
            <a:r>
              <a:rPr lang="en-US" altLang="zh-CN" dirty="0" smtClean="0"/>
              <a:t>= 1492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Lc</a:t>
            </a:r>
            <a:r>
              <a:rPr lang="en-US" altLang="zh-CN" dirty="0" smtClean="0"/>
              <a:t> = 979fm</a:t>
            </a:r>
            <a:endParaRPr lang="zh-CN" alt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088" y="2445593"/>
            <a:ext cx="621982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148478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charged </a:t>
            </a:r>
            <a:r>
              <a:rPr lang="en-US" altLang="zh-CN" dirty="0" err="1" smtClean="0"/>
              <a:t>pion</a:t>
            </a:r>
            <a:endParaRPr lang="en-US" altLang="zh-CN" dirty="0" smtClean="0"/>
          </a:p>
          <a:p>
            <a:r>
              <a:rPr lang="en-US" altLang="zh-CN" dirty="0" smtClean="0"/>
              <a:t>z&gt;0.1, </a:t>
            </a:r>
            <a:r>
              <a:rPr lang="el-GR" altLang="zh-CN" dirty="0" smtClean="0"/>
              <a:t>ν</a:t>
            </a:r>
            <a:r>
              <a:rPr lang="en-US" altLang="zh-CN" dirty="0" smtClean="0"/>
              <a:t>&gt;6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xFeynman</a:t>
            </a:r>
            <a:r>
              <a:rPr lang="en-US" altLang="zh-CN" dirty="0" smtClean="0"/>
              <a:t>&gt;0,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&gt;0.1 </a:t>
            </a:r>
            <a:r>
              <a:rPr lang="en-US" altLang="zh-CN" dirty="0" err="1" smtClean="0"/>
              <a:t>GeV</a:t>
            </a:r>
            <a:endParaRPr lang="zh-CN" altLang="en-US" dirty="0" smtClean="0"/>
          </a:p>
        </p:txBody>
      </p:sp>
      <p:cxnSp>
        <p:nvCxnSpPr>
          <p:cNvPr id="7" name="直接箭头连接符 6"/>
          <p:cNvCxnSpPr/>
          <p:nvPr/>
        </p:nvCxnSpPr>
        <p:spPr>
          <a:xfrm rot="10800000">
            <a:off x="5220072" y="464384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rot="10800000">
            <a:off x="6012161" y="464384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60032" y="52919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Where we are </a:t>
            </a:r>
            <a:endParaRPr lang="zh-CN" alt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3568" y="188640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Dihadron</a:t>
            </a:r>
            <a:r>
              <a:rPr lang="en-US" altLang="zh-CN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correlation at an EIC</a:t>
            </a:r>
            <a:endParaRPr lang="zh-CN" altLang="en-US" sz="44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1424136"/>
            <a:ext cx="68961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Kinematics coverage in the </a:t>
            </a:r>
            <a:r>
              <a:rPr lang="en-US" altLang="zh-CN" sz="44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Dihadron</a:t>
            </a:r>
            <a:r>
              <a:rPr lang="en-US" altLang="zh-CN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correlation at an EIC</a:t>
            </a:r>
            <a:endParaRPr lang="zh-CN" altLang="en-US" sz="44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4154760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FF0000"/>
                </a:solidFill>
              </a:rPr>
              <a:t>Q</a:t>
            </a:r>
            <a:r>
              <a:rPr lang="en-US" altLang="zh-CN" sz="1400" b="1" baseline="-25000" dirty="0" smtClean="0">
                <a:solidFill>
                  <a:srgbClr val="FF0000"/>
                </a:solidFill>
              </a:rPr>
              <a:t>s</a:t>
            </a:r>
            <a:r>
              <a:rPr lang="en-US" altLang="zh-CN" sz="1400" b="1" baseline="30000" dirty="0" smtClean="0">
                <a:solidFill>
                  <a:srgbClr val="FF0000"/>
                </a:solidFill>
              </a:rPr>
              <a:t>2 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for Au</a:t>
            </a:r>
          </a:p>
          <a:p>
            <a:r>
              <a:rPr lang="en-US" altLang="zh-CN" sz="1400" b="1" dirty="0" smtClean="0">
                <a:solidFill>
                  <a:srgbClr val="0000FF"/>
                </a:solidFill>
              </a:rPr>
              <a:t>Q</a:t>
            </a:r>
            <a:r>
              <a:rPr lang="en-US" altLang="zh-CN" sz="1400" b="1" baseline="-25000" dirty="0" smtClean="0">
                <a:solidFill>
                  <a:srgbClr val="0000FF"/>
                </a:solidFill>
              </a:rPr>
              <a:t>s</a:t>
            </a:r>
            <a:r>
              <a:rPr lang="en-US" altLang="zh-CN" sz="1400" b="1" baseline="30000" dirty="0" smtClean="0">
                <a:solidFill>
                  <a:srgbClr val="0000FF"/>
                </a:solidFill>
              </a:rPr>
              <a:t>2 </a:t>
            </a:r>
            <a:r>
              <a:rPr lang="en-US" altLang="zh-CN" sz="1400" b="1" dirty="0" smtClean="0">
                <a:solidFill>
                  <a:srgbClr val="0000FF"/>
                </a:solidFill>
              </a:rPr>
              <a:t>for Ca</a:t>
            </a:r>
          </a:p>
          <a:p>
            <a:r>
              <a:rPr lang="en-US" altLang="zh-CN" sz="1400" b="1" dirty="0" smtClean="0"/>
              <a:t>Q</a:t>
            </a:r>
            <a:r>
              <a:rPr lang="en-US" altLang="zh-CN" sz="1400" b="1" baseline="-25000" dirty="0" smtClean="0"/>
              <a:t>s</a:t>
            </a:r>
            <a:r>
              <a:rPr lang="en-US" altLang="zh-CN" sz="1400" b="1" baseline="30000" dirty="0" smtClean="0"/>
              <a:t>2 </a:t>
            </a:r>
            <a:r>
              <a:rPr lang="en-US" altLang="zh-CN" sz="1400" b="1" dirty="0" smtClean="0"/>
              <a:t>for proton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1706488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10x100</a:t>
            </a:r>
            <a:endParaRPr lang="zh-CN" altLang="en-US" sz="11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004048" y="1706488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20x100</a:t>
            </a:r>
            <a:endParaRPr lang="zh-CN" altLang="en-US" sz="11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2642592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Black box:0.6&lt;y&lt;0.8</a:t>
            </a:r>
          </a:p>
          <a:p>
            <a:r>
              <a:rPr lang="en-US" altLang="zh-CN" sz="1100" b="1" dirty="0" smtClean="0">
                <a:solidFill>
                  <a:srgbClr val="FF0000"/>
                </a:solidFill>
              </a:rPr>
              <a:t>Red box:0.25&lt;y&lt;0.35</a:t>
            </a:r>
            <a:endParaRPr lang="zh-CN" altLang="en-US" sz="11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45318" y="1264493"/>
          <a:ext cx="7831138" cy="5476875"/>
        </p:xfrm>
        <a:graphic>
          <a:graphicData uri="http://schemas.openxmlformats.org/presentationml/2006/ole">
            <p:oleObj spid="_x0000_s1026" name="Acrobat Document" r:id="rId3" imgW="7830643" imgH="5477640" progId="AcroExch.Document.7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166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in different kinematics bins (no sat)</a:t>
            </a:r>
            <a:endPara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9087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10x100 </a:t>
            </a:r>
            <a:r>
              <a:rPr lang="en-US" altLang="zh-CN" b="1" dirty="0" err="1" smtClean="0"/>
              <a:t>GeV</a:t>
            </a:r>
            <a:r>
              <a:rPr lang="en-US" altLang="zh-CN" b="1" dirty="0" smtClean="0"/>
              <a:t> 1fb</a:t>
            </a:r>
            <a:r>
              <a:rPr lang="en-US" altLang="zh-CN" b="1" baseline="30000" dirty="0" smtClean="0"/>
              <a:t>-1</a:t>
            </a:r>
            <a:endParaRPr lang="zh-CN" altLang="en-US" b="1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55576" y="1264493"/>
          <a:ext cx="7831138" cy="5476875"/>
        </p:xfrm>
        <a:graphic>
          <a:graphicData uri="http://schemas.openxmlformats.org/presentationml/2006/ole">
            <p:oleObj spid="_x0000_s2050" name="Acrobat Document" r:id="rId3" imgW="7830643" imgH="5477640" progId="AcroExch.Document.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9087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10x100 </a:t>
            </a:r>
            <a:r>
              <a:rPr lang="en-US" altLang="zh-CN" b="1" dirty="0" err="1" smtClean="0"/>
              <a:t>GeV</a:t>
            </a:r>
            <a:r>
              <a:rPr lang="en-US" altLang="zh-CN" b="1" dirty="0" smtClean="0"/>
              <a:t> 1fb</a:t>
            </a:r>
            <a:r>
              <a:rPr lang="en-US" altLang="zh-CN" b="1" baseline="30000" dirty="0" smtClean="0"/>
              <a:t>-1</a:t>
            </a:r>
            <a:endParaRPr lang="zh-CN" altLang="en-US" b="1" baseline="30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0" y="1166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in different kinematics bins (sat)</a:t>
            </a:r>
            <a:endPara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EIC </a:t>
            </a:r>
            <a:r>
              <a:rPr lang="en-US" altLang="zh-CN" dirty="0" err="1" smtClean="0"/>
              <a:t>eA</a:t>
            </a:r>
            <a:r>
              <a:rPr lang="en-US" altLang="zh-CN" dirty="0" smtClean="0"/>
              <a:t> physics program</a:t>
            </a:r>
          </a:p>
          <a:p>
            <a:pPr lvl="1"/>
            <a:r>
              <a:rPr lang="en-US" altLang="zh-CN" dirty="0" smtClean="0"/>
              <a:t>Nuclear PDF</a:t>
            </a:r>
          </a:p>
          <a:p>
            <a:pPr lvl="2"/>
            <a:r>
              <a:rPr lang="en-US" altLang="zh-CN" dirty="0" smtClean="0"/>
              <a:t>Nuclei F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/F</a:t>
            </a:r>
            <a:r>
              <a:rPr lang="en-US" altLang="zh-CN" baseline="-25000" dirty="0" smtClean="0"/>
              <a:t>L</a:t>
            </a:r>
          </a:p>
          <a:p>
            <a:pPr lvl="1"/>
            <a:r>
              <a:rPr lang="en-US" altLang="zh-CN" dirty="0" smtClean="0"/>
              <a:t>Nuclear Imaging</a:t>
            </a:r>
          </a:p>
          <a:p>
            <a:pPr lvl="2"/>
            <a:r>
              <a:rPr lang="en-US" altLang="zh-CN" dirty="0" smtClean="0"/>
              <a:t>Coherent t distribution in diffraction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Saturation</a:t>
            </a:r>
          </a:p>
          <a:p>
            <a:pPr lvl="2"/>
            <a:r>
              <a:rPr lang="en-US" altLang="zh-CN" dirty="0" smtClean="0">
                <a:solidFill>
                  <a:srgbClr val="FF0000"/>
                </a:solidFill>
              </a:rPr>
              <a:t>Inclusive diffraction</a:t>
            </a:r>
          </a:p>
          <a:p>
            <a:pPr lvl="2"/>
            <a:r>
              <a:rPr lang="en-US" altLang="zh-CN" dirty="0" err="1" smtClean="0">
                <a:solidFill>
                  <a:srgbClr val="FF0000"/>
                </a:solidFill>
              </a:rPr>
              <a:t>Dihadron</a:t>
            </a:r>
            <a:r>
              <a:rPr lang="en-US" altLang="zh-CN" dirty="0" smtClean="0">
                <a:solidFill>
                  <a:srgbClr val="FF0000"/>
                </a:solidFill>
              </a:rPr>
              <a:t> correlation</a:t>
            </a:r>
          </a:p>
          <a:p>
            <a:pPr lvl="1"/>
            <a:r>
              <a:rPr lang="en-US" altLang="zh-CN" dirty="0" smtClean="0">
                <a:solidFill>
                  <a:schemeClr val="bg2">
                    <a:lumMod val="75000"/>
                  </a:schemeClr>
                </a:solidFill>
              </a:rPr>
              <a:t>Parton propagation and </a:t>
            </a:r>
            <a:r>
              <a:rPr lang="en-US" altLang="zh-CN" dirty="0" err="1" smtClean="0">
                <a:solidFill>
                  <a:schemeClr val="bg2">
                    <a:lumMod val="75000"/>
                  </a:schemeClr>
                </a:solidFill>
              </a:rPr>
              <a:t>hadronization</a:t>
            </a:r>
            <a:r>
              <a:rPr lang="en-US" altLang="zh-CN" dirty="0" smtClean="0">
                <a:solidFill>
                  <a:schemeClr val="bg2">
                    <a:lumMod val="75000"/>
                  </a:schemeClr>
                </a:solidFill>
              </a:rPr>
              <a:t> in nuclear medium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Explore the small x regime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Gluons dominate at small x</a:t>
            </a:r>
          </a:p>
          <a:p>
            <a:pPr lvl="1"/>
            <a:r>
              <a:rPr lang="en-US" altLang="zh-CN" sz="1600" dirty="0" smtClean="0"/>
              <a:t>99% of proton mass accounted by QCD interaction </a:t>
            </a:r>
          </a:p>
          <a:p>
            <a:pPr lvl="1"/>
            <a:r>
              <a:rPr lang="en-US" altLang="zh-CN" sz="1600" dirty="0" smtClean="0"/>
              <a:t>Gluon PDF grows explosively at small x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717032"/>
            <a:ext cx="20002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8"/>
          <p:cNvSpPr/>
          <p:nvPr/>
        </p:nvSpPr>
        <p:spPr>
          <a:xfrm>
            <a:off x="4716016" y="2204864"/>
            <a:ext cx="3672408" cy="39604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76872"/>
            <a:ext cx="3536156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接箭头连接符 9"/>
          <p:cNvCxnSpPr/>
          <p:nvPr/>
        </p:nvCxnSpPr>
        <p:spPr>
          <a:xfrm>
            <a:off x="4427984" y="3429000"/>
            <a:ext cx="576064" cy="72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306896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Must be tamed at some point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Explore the small x regime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Gluons dominate at small x</a:t>
            </a:r>
          </a:p>
          <a:p>
            <a:pPr lvl="1"/>
            <a:r>
              <a:rPr lang="en-US" altLang="zh-CN" sz="1600" dirty="0" smtClean="0"/>
              <a:t>99% of proton mass accounted by QCD interaction </a:t>
            </a:r>
          </a:p>
          <a:p>
            <a:pPr lvl="1"/>
            <a:r>
              <a:rPr lang="en-US" altLang="zh-CN" sz="1600" dirty="0" smtClean="0"/>
              <a:t>Gluon PDF grows explosively at small x</a:t>
            </a:r>
          </a:p>
          <a:p>
            <a:r>
              <a:rPr lang="en-US" altLang="zh-CN" sz="2000" dirty="0" smtClean="0"/>
              <a:t>Nonlinear evolution like </a:t>
            </a:r>
            <a:r>
              <a:rPr lang="en-US" altLang="zh-CN" sz="2000" dirty="0" smtClean="0">
                <a:solidFill>
                  <a:srgbClr val="0000FF"/>
                </a:solidFill>
              </a:rPr>
              <a:t>BK</a:t>
            </a:r>
            <a:r>
              <a:rPr lang="en-US" altLang="zh-CN" sz="2000" dirty="0" smtClean="0"/>
              <a:t> alternative to </a:t>
            </a:r>
            <a:r>
              <a:rPr lang="en-US" altLang="zh-CN" sz="2000" dirty="0" smtClean="0">
                <a:solidFill>
                  <a:srgbClr val="00B050"/>
                </a:solidFill>
              </a:rPr>
              <a:t>DGLAP</a:t>
            </a:r>
            <a:r>
              <a:rPr lang="en-US" altLang="zh-CN" sz="2000" dirty="0" smtClean="0"/>
              <a:t>, </a:t>
            </a:r>
            <a:r>
              <a:rPr lang="en-US" altLang="zh-CN" sz="2000" dirty="0" smtClean="0">
                <a:solidFill>
                  <a:srgbClr val="FF0000"/>
                </a:solidFill>
              </a:rPr>
              <a:t>BFKL</a:t>
            </a:r>
            <a:r>
              <a:rPr lang="en-US" altLang="zh-CN" sz="2000" dirty="0" smtClean="0"/>
              <a:t> due to </a:t>
            </a:r>
            <a:r>
              <a:rPr lang="en-US" altLang="zh-CN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gluon recombination</a:t>
            </a:r>
            <a:r>
              <a:rPr lang="en-US" altLang="zh-CN" sz="2000" dirty="0" smtClean="0"/>
              <a:t>.</a:t>
            </a:r>
          </a:p>
          <a:p>
            <a:r>
              <a:rPr lang="en-US" altLang="zh-CN" sz="2000" dirty="0" smtClean="0"/>
              <a:t>Saturation regime, </a:t>
            </a:r>
            <a:r>
              <a:rPr lang="en-US" altLang="zh-CN" sz="2000" dirty="0" smtClean="0">
                <a:solidFill>
                  <a:srgbClr val="9900CC"/>
                </a:solidFill>
              </a:rPr>
              <a:t>Q</a:t>
            </a:r>
            <a:r>
              <a:rPr lang="en-US" altLang="zh-CN" sz="2000" baseline="30000" dirty="0" smtClean="0">
                <a:solidFill>
                  <a:srgbClr val="9900CC"/>
                </a:solidFill>
              </a:rPr>
              <a:t>2</a:t>
            </a:r>
            <a:r>
              <a:rPr lang="en-US" altLang="zh-CN" sz="2000" dirty="0" smtClean="0">
                <a:solidFill>
                  <a:srgbClr val="9900CC"/>
                </a:solidFill>
              </a:rPr>
              <a:t>&lt;&lt;Q</a:t>
            </a:r>
            <a:r>
              <a:rPr lang="en-US" altLang="zh-CN" sz="2000" baseline="30000" dirty="0" smtClean="0">
                <a:solidFill>
                  <a:srgbClr val="9900CC"/>
                </a:solidFill>
              </a:rPr>
              <a:t>2</a:t>
            </a:r>
            <a:r>
              <a:rPr lang="en-US" altLang="zh-CN" sz="2000" baseline="-25000" dirty="0" smtClean="0">
                <a:solidFill>
                  <a:srgbClr val="9900CC"/>
                </a:solidFill>
              </a:rPr>
              <a:t>s</a:t>
            </a:r>
            <a:r>
              <a:rPr lang="en-US" altLang="zh-CN" sz="2000" dirty="0" smtClean="0">
                <a:solidFill>
                  <a:srgbClr val="9900CC"/>
                </a:solidFill>
              </a:rPr>
              <a:t>(x)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869160"/>
            <a:ext cx="61150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98079"/>
            <a:ext cx="42576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5076056" y="4653136"/>
            <a:ext cx="1944216" cy="1656184"/>
          </a:xfrm>
          <a:prstGeom prst="rect">
            <a:avLst/>
          </a:prstGeom>
          <a:noFill/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Nuclear amplification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441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72816"/>
            <a:ext cx="4104456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 l="35437"/>
          <a:stretch>
            <a:fillRect/>
          </a:stretch>
        </p:blipFill>
        <p:spPr bwMode="auto">
          <a:xfrm>
            <a:off x="539552" y="1700808"/>
            <a:ext cx="393576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04048" y="3861048"/>
            <a:ext cx="295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Gluon density scales as nuclear size</a:t>
            </a:r>
          </a:p>
          <a:p>
            <a:pPr>
              <a:buFont typeface="Arial" pitchFamily="34" charset="0"/>
              <a:buChar char="•"/>
            </a:pPr>
            <a:endParaRPr lang="en-US" altLang="zh-CN" sz="200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Effective x much smaller in a nuclei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EIC </a:t>
            </a:r>
            <a:r>
              <a:rPr lang="en-US" altLang="zh-CN" dirty="0" err="1" smtClean="0"/>
              <a:t>eA</a:t>
            </a:r>
            <a:r>
              <a:rPr lang="en-US" altLang="zh-CN" dirty="0" smtClean="0"/>
              <a:t> kinematics coverage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9" y="1558255"/>
            <a:ext cx="61817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00192" y="1988840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 Largely extend current reach</a:t>
            </a:r>
          </a:p>
          <a:p>
            <a:pPr>
              <a:buFont typeface="Arial" pitchFamily="34" charset="0"/>
              <a:buChar char="•"/>
            </a:pPr>
            <a:endParaRPr lang="en-US" altLang="zh-CN" sz="200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 Possible to explore the saturation regime</a:t>
            </a:r>
            <a:endParaRPr lang="zh-CN" altLang="en-US" sz="20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Diffractive cross section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32040" y="1817529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  </a:t>
            </a:r>
            <a:r>
              <a:rPr lang="el-GR" altLang="zh-CN" sz="2000" dirty="0" smtClean="0"/>
              <a:t>σ</a:t>
            </a:r>
            <a:r>
              <a:rPr lang="en-US" altLang="zh-CN" sz="2000" baseline="-25000" dirty="0" smtClean="0"/>
              <a:t>diff</a:t>
            </a:r>
            <a:r>
              <a:rPr lang="en-US" altLang="zh-CN" sz="2000" dirty="0" smtClean="0"/>
              <a:t>/</a:t>
            </a:r>
            <a:r>
              <a:rPr lang="el-GR" altLang="zh-CN" sz="2000" dirty="0" smtClean="0"/>
              <a:t>σ</a:t>
            </a:r>
            <a:r>
              <a:rPr lang="en-US" altLang="zh-CN" sz="2000" baseline="-25000" dirty="0" smtClean="0"/>
              <a:t>tot  </a:t>
            </a:r>
            <a:r>
              <a:rPr lang="en-US" altLang="zh-CN" sz="2000" dirty="0" smtClean="0">
                <a:solidFill>
                  <a:srgbClr val="FF0000"/>
                </a:solidFill>
              </a:rPr>
              <a:t>15%</a:t>
            </a:r>
            <a:r>
              <a:rPr lang="en-US" altLang="zh-CN" sz="2000" dirty="0" smtClean="0"/>
              <a:t> at HERA, predicted </a:t>
            </a:r>
            <a:r>
              <a:rPr lang="en-US" altLang="zh-CN" sz="2000" dirty="0" smtClean="0">
                <a:solidFill>
                  <a:srgbClr val="FF0000"/>
                </a:solidFill>
              </a:rPr>
              <a:t>25-40%</a:t>
            </a:r>
            <a:r>
              <a:rPr lang="en-US" altLang="zh-CN" sz="2000" dirty="0" smtClean="0"/>
              <a:t> in </a:t>
            </a:r>
            <a:r>
              <a:rPr lang="en-US" altLang="zh-CN" sz="2000" dirty="0" err="1" smtClean="0"/>
              <a:t>eA</a:t>
            </a:r>
            <a:endParaRPr lang="en-US" altLang="zh-CN" sz="2000" dirty="0" smtClean="0"/>
          </a:p>
          <a:p>
            <a:pPr>
              <a:buFont typeface="Arial" pitchFamily="34" charset="0"/>
              <a:buChar char="•"/>
            </a:pPr>
            <a:endParaRPr lang="en-US" altLang="zh-CN" sz="200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dirty="0" smtClean="0"/>
              <a:t> </a:t>
            </a:r>
            <a:r>
              <a:rPr lang="el-GR" altLang="zh-CN" sz="2000" dirty="0" smtClean="0"/>
              <a:t>σ</a:t>
            </a:r>
            <a:r>
              <a:rPr lang="en-US" altLang="zh-CN" sz="2000" baseline="-25000" dirty="0" smtClean="0"/>
              <a:t>diff</a:t>
            </a:r>
            <a:r>
              <a:rPr lang="en-US" altLang="zh-CN" sz="2000" dirty="0" smtClean="0"/>
              <a:t> </a:t>
            </a:r>
            <a:r>
              <a:rPr lang="zh-CN" altLang="en-US" sz="2000" b="1" dirty="0" smtClean="0"/>
              <a:t>～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g(x,Q</a:t>
            </a:r>
            <a:r>
              <a:rPr lang="en-US" altLang="zh-CN" sz="2000" baseline="30000" dirty="0" smtClean="0"/>
              <a:t>2</a:t>
            </a:r>
            <a:r>
              <a:rPr lang="en-US" altLang="zh-CN" sz="2000" dirty="0" smtClean="0"/>
              <a:t>)</a:t>
            </a:r>
            <a:r>
              <a:rPr lang="en-US" altLang="zh-CN" sz="2000" b="1" baseline="30000" dirty="0" smtClean="0">
                <a:solidFill>
                  <a:srgbClr val="FF0000"/>
                </a:solidFill>
              </a:rPr>
              <a:t>2</a:t>
            </a:r>
            <a:endParaRPr lang="zh-CN" altLang="en-US" sz="2000" b="1" baseline="30000" dirty="0">
              <a:solidFill>
                <a:srgbClr val="FF0000"/>
              </a:solidFill>
            </a:endParaRP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70" y="1763524"/>
            <a:ext cx="447824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右大括号 9"/>
          <p:cNvSpPr/>
          <p:nvPr/>
        </p:nvSpPr>
        <p:spPr>
          <a:xfrm>
            <a:off x="3995936" y="3347700"/>
            <a:ext cx="144016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剪去对角的矩形 13"/>
          <p:cNvSpPr/>
          <p:nvPr/>
        </p:nvSpPr>
        <p:spPr>
          <a:xfrm>
            <a:off x="4788024" y="3933056"/>
            <a:ext cx="3744416" cy="1512168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Rapidity gap: Signature of a diffractive event.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107504" y="3491716"/>
            <a:ext cx="1800200" cy="1296144"/>
          </a:xfrm>
          <a:prstGeom prst="wedgeRectCallout">
            <a:avLst>
              <a:gd name="adj1" fmla="val 67777"/>
              <a:gd name="adj2" fmla="val 251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Color-neutral exchange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11596"/>
            <a:ext cx="360040" cy="4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16666" t="-1449"/>
          <a:stretch>
            <a:fillRect/>
          </a:stretch>
        </p:blipFill>
        <p:spPr bwMode="auto">
          <a:xfrm>
            <a:off x="3059832" y="1691516"/>
            <a:ext cx="360040" cy="40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836401"/>
            <a:ext cx="722705" cy="43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051720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t=(p-p’)</a:t>
            </a:r>
            <a:r>
              <a:rPr lang="en-US" altLang="zh-CN" baseline="30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baseline="30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Diffractive cross section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436096" y="177281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 Significant difference between saturation and non-saturation</a:t>
            </a:r>
          </a:p>
          <a:p>
            <a:pPr>
              <a:buFont typeface="Arial" pitchFamily="34" charset="0"/>
              <a:buChar char="•"/>
            </a:pPr>
            <a:endParaRPr lang="en-US" altLang="zh-CN" dirty="0" smtClean="0"/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 Strong discrimination power within </a:t>
            </a:r>
            <a:r>
              <a:rPr lang="en-US" altLang="zh-CN" dirty="0" smtClean="0">
                <a:solidFill>
                  <a:srgbClr val="FF0000"/>
                </a:solidFill>
              </a:rPr>
              <a:t>a few </a:t>
            </a:r>
            <a:r>
              <a:rPr lang="en-US" altLang="zh-CN" dirty="0" smtClean="0"/>
              <a:t>months of running.</a:t>
            </a:r>
            <a:endParaRPr lang="zh-CN" altLang="en-US" dirty="0" smtClean="0"/>
          </a:p>
          <a:p>
            <a:pPr>
              <a:buFont typeface="Arial" pitchFamily="34" charset="0"/>
              <a:buChar char="•"/>
            </a:pPr>
            <a:endParaRPr lang="zh-CN" altLang="en-US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96062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4008" y="4941168"/>
            <a:ext cx="3672408" cy="1584176"/>
          </a:xfrm>
        </p:spPr>
        <p:txBody>
          <a:bodyPr>
            <a:normAutofit/>
          </a:bodyPr>
          <a:lstStyle/>
          <a:p>
            <a:r>
              <a:rPr lang="en-US" altLang="zh-CN" sz="1800" dirty="0" smtClean="0"/>
              <a:t>Back to back </a:t>
            </a:r>
            <a:r>
              <a:rPr lang="en-US" altLang="zh-CN" sz="1800" dirty="0" err="1" smtClean="0"/>
              <a:t>hadron</a:t>
            </a:r>
            <a:r>
              <a:rPr lang="en-US" altLang="zh-CN" sz="1800" dirty="0" smtClean="0"/>
              <a:t> pairs 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decorrelate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r>
              <a:rPr lang="en-US" altLang="zh-CN" sz="1800" dirty="0" smtClean="0"/>
              <a:t>Strong </a:t>
            </a:r>
            <a:r>
              <a:rPr lang="en-US" altLang="zh-CN" sz="1800" dirty="0" smtClean="0">
                <a:solidFill>
                  <a:srgbClr val="FF0000"/>
                </a:solidFill>
              </a:rPr>
              <a:t>suppression</a:t>
            </a:r>
            <a:r>
              <a:rPr lang="en-US" altLang="zh-CN" sz="1800" dirty="0" smtClean="0"/>
              <a:t> at away side predicted by saturation</a:t>
            </a:r>
          </a:p>
          <a:p>
            <a:r>
              <a:rPr lang="en-US" altLang="zh-CN" sz="1800" dirty="0" smtClean="0"/>
              <a:t>Probe nuclei in </a:t>
            </a:r>
            <a:r>
              <a:rPr lang="en-US" altLang="zh-CN" sz="1800" dirty="0" err="1" smtClean="0"/>
              <a:t>k</a:t>
            </a:r>
            <a:r>
              <a:rPr lang="en-US" altLang="zh-CN" sz="1800" baseline="-25000" dirty="0" err="1" smtClean="0"/>
              <a:t>T</a:t>
            </a:r>
            <a:r>
              <a:rPr lang="en-US" altLang="zh-CN" sz="1800" dirty="0" smtClean="0"/>
              <a:t> space.</a:t>
            </a:r>
            <a:endParaRPr lang="zh-CN" altLang="en-US" sz="1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2013/10/25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DNP 2013, Liang Zheng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r="53772"/>
          <a:stretch>
            <a:fillRect/>
          </a:stretch>
        </p:blipFill>
        <p:spPr bwMode="auto">
          <a:xfrm>
            <a:off x="4726898" y="1700808"/>
            <a:ext cx="3517510" cy="310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148064" y="1340768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1400" b="0">
                <a:solidFill>
                  <a:schemeClr val="tx1"/>
                </a:solidFill>
              </a:rPr>
              <a:t>Xiao, Dominguez, Yuan 2011/2012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092280" y="1960964"/>
            <a:ext cx="1296144" cy="10233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y=0.7</a:t>
            </a:r>
          </a:p>
          <a:p>
            <a:pPr>
              <a:spcBef>
                <a:spcPct val="50000"/>
              </a:spcBef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z</a:t>
            </a:r>
            <a:r>
              <a:rPr lang="en-US" altLang="zh-CN" sz="1100" baseline="-25000" dirty="0">
                <a:solidFill>
                  <a:schemeClr val="tx1"/>
                </a:solidFill>
                <a:latin typeface="+mj-lt"/>
              </a:rPr>
              <a:t>h1</a:t>
            </a: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 = z</a:t>
            </a:r>
            <a:r>
              <a:rPr lang="en-US" altLang="zh-CN" sz="1100" baseline="-25000" dirty="0">
                <a:solidFill>
                  <a:schemeClr val="tx1"/>
                </a:solidFill>
                <a:latin typeface="+mj-lt"/>
              </a:rPr>
              <a:t>h2</a:t>
            </a: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 = 0.3</a:t>
            </a:r>
          </a:p>
          <a:p>
            <a:pPr>
              <a:spcBef>
                <a:spcPct val="50000"/>
              </a:spcBef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p</a:t>
            </a:r>
            <a:r>
              <a:rPr lang="en-US" altLang="zh-CN" sz="1100" baseline="-25000" dirty="0">
                <a:solidFill>
                  <a:schemeClr val="tx1"/>
                </a:solidFill>
                <a:latin typeface="+mj-lt"/>
              </a:rPr>
              <a:t>1T</a:t>
            </a: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&gt;2GeV</a:t>
            </a:r>
          </a:p>
          <a:p>
            <a:pPr>
              <a:spcBef>
                <a:spcPct val="50000"/>
              </a:spcBef>
            </a:pP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1GeV &lt; p</a:t>
            </a:r>
            <a:r>
              <a:rPr lang="en-US" altLang="zh-CN" sz="1100" baseline="-25000" dirty="0">
                <a:solidFill>
                  <a:schemeClr val="tx1"/>
                </a:solidFill>
                <a:latin typeface="+mj-lt"/>
              </a:rPr>
              <a:t>2T</a:t>
            </a:r>
            <a:r>
              <a:rPr lang="en-US" altLang="zh-CN" sz="1100" dirty="0">
                <a:solidFill>
                  <a:schemeClr val="tx1"/>
                </a:solidFill>
                <a:latin typeface="+mj-lt"/>
              </a:rPr>
              <a:t> &lt; p</a:t>
            </a:r>
            <a:r>
              <a:rPr lang="en-US" altLang="zh-CN" sz="1100" baseline="-25000" dirty="0">
                <a:solidFill>
                  <a:schemeClr val="tx1"/>
                </a:solidFill>
                <a:latin typeface="+mj-lt"/>
              </a:rPr>
              <a:t>1T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656532" y="1951856"/>
            <a:ext cx="1195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/>
            <a:r>
              <a:rPr lang="en-US" altLang="zh-CN" sz="2400" b="0">
                <a:solidFill>
                  <a:schemeClr val="tx1"/>
                </a:solidFill>
                <a:ea typeface="Arial Unicode MS" pitchFamily="34" charset="-122"/>
                <a:cs typeface="Arial Unicode MS" pitchFamily="34" charset="-122"/>
              </a:rPr>
              <a:t>trigger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208732" y="3475856"/>
            <a:ext cx="150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/>
            <a:r>
              <a:rPr lang="en-US" altLang="zh-CN" sz="2400" b="0">
                <a:solidFill>
                  <a:schemeClr val="tx1"/>
                </a:solidFill>
                <a:ea typeface="Arial Unicode MS" pitchFamily="34" charset="-122"/>
                <a:cs typeface="Arial Unicode MS" pitchFamily="34" charset="-122"/>
              </a:rPr>
              <a:t>associate</a:t>
            </a: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1872307" y="2318569"/>
            <a:ext cx="762000" cy="3048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l" defTabSz="457200"/>
            <a:endParaRPr lang="zh-CN" altLang="zh-CN" sz="1800" b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1491307" y="2547169"/>
            <a:ext cx="762000" cy="457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l" defTabSz="457200"/>
            <a:endParaRPr lang="zh-CN" altLang="zh-CN" sz="1800" b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580332" y="2866256"/>
            <a:ext cx="52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/>
            <a:r>
              <a:rPr lang="en-US" altLang="zh-CN" sz="2400" b="0">
                <a:solidFill>
                  <a:schemeClr val="tx1"/>
                </a:solidFill>
                <a:latin typeface="Symbol" pitchFamily="18" charset="2"/>
                <a:ea typeface="Arial Unicode MS" pitchFamily="34" charset="-122"/>
                <a:cs typeface="Arial Unicode MS" pitchFamily="34" charset="-122"/>
              </a:rPr>
              <a:t>Df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51532" y="2028056"/>
            <a:ext cx="13724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457200"/>
            <a:r>
              <a:rPr lang="en-US" altLang="zh-CN" sz="1200" b="0" dirty="0" smtClean="0">
                <a:solidFill>
                  <a:schemeClr val="tx1"/>
                </a:solidFill>
                <a:ea typeface="Arial Unicode MS" pitchFamily="34" charset="-122"/>
                <a:cs typeface="Arial Unicode MS" pitchFamily="34" charset="-122"/>
              </a:rPr>
              <a:t>transverse </a:t>
            </a:r>
            <a:r>
              <a:rPr lang="en-US" altLang="zh-CN" sz="1200" b="0" dirty="0">
                <a:solidFill>
                  <a:schemeClr val="tx1"/>
                </a:solidFill>
                <a:ea typeface="Arial Unicode MS" pitchFamily="34" charset="-122"/>
                <a:cs typeface="Arial Unicode MS" pitchFamily="34" charset="-122"/>
              </a:rPr>
              <a:t>plane</a:t>
            </a:r>
          </a:p>
        </p:txBody>
      </p:sp>
      <p:grpSp>
        <p:nvGrpSpPr>
          <p:cNvPr id="19" name="Group 55"/>
          <p:cNvGrpSpPr>
            <a:grpSpLocks/>
          </p:cNvGrpSpPr>
          <p:nvPr/>
        </p:nvGrpSpPr>
        <p:grpSpPr bwMode="auto">
          <a:xfrm>
            <a:off x="1361132" y="2332856"/>
            <a:ext cx="1516063" cy="1190625"/>
            <a:chOff x="2885" y="1218"/>
            <a:chExt cx="955" cy="750"/>
          </a:xfrm>
        </p:grpSpPr>
        <p:sp>
          <p:nvSpPr>
            <p:cNvPr id="20" name="Line 56"/>
            <p:cNvSpPr>
              <a:spLocks noChangeShapeType="1"/>
            </p:cNvSpPr>
            <p:nvPr/>
          </p:nvSpPr>
          <p:spPr bwMode="auto">
            <a:xfrm flipV="1">
              <a:off x="2885" y="1634"/>
              <a:ext cx="423" cy="334"/>
            </a:xfrm>
            <a:prstGeom prst="line">
              <a:avLst/>
            </a:prstGeom>
            <a:noFill/>
            <a:ln w="25400">
              <a:solidFill>
                <a:srgbClr val="290082"/>
              </a:solidFill>
              <a:round/>
              <a:headEnd type="stealth" w="med" len="med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57"/>
            <p:cNvSpPr>
              <a:spLocks noChangeShapeType="1"/>
            </p:cNvSpPr>
            <p:nvPr/>
          </p:nvSpPr>
          <p:spPr bwMode="auto">
            <a:xfrm flipH="1">
              <a:off x="3338" y="1218"/>
              <a:ext cx="502" cy="390"/>
            </a:xfrm>
            <a:prstGeom prst="line">
              <a:avLst/>
            </a:prstGeom>
            <a:noFill/>
            <a:ln w="25400">
              <a:solidFill>
                <a:srgbClr val="D90B00"/>
              </a:solidFill>
              <a:round/>
              <a:headEnd type="stealth" w="med" len="med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" name="Group 58"/>
            <p:cNvGrpSpPr>
              <a:grpSpLocks/>
            </p:cNvGrpSpPr>
            <p:nvPr/>
          </p:nvGrpSpPr>
          <p:grpSpPr bwMode="auto">
            <a:xfrm>
              <a:off x="3010" y="1307"/>
              <a:ext cx="640" cy="640"/>
              <a:chOff x="3010" y="1307"/>
              <a:chExt cx="640" cy="640"/>
            </a:xfrm>
          </p:grpSpPr>
          <p:sp>
            <p:nvSpPr>
              <p:cNvPr id="28" name="Oval 59"/>
              <p:cNvSpPr>
                <a:spLocks noChangeArrowheads="1"/>
              </p:cNvSpPr>
              <p:nvPr/>
            </p:nvSpPr>
            <p:spPr bwMode="auto">
              <a:xfrm>
                <a:off x="3010" y="1307"/>
                <a:ext cx="640" cy="64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l"/>
                <a:endParaRPr lang="zh-CN" altLang="zh-CN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29" name="Oval 60"/>
              <p:cNvSpPr>
                <a:spLocks noChangeArrowheads="1"/>
              </p:cNvSpPr>
              <p:nvPr/>
            </p:nvSpPr>
            <p:spPr bwMode="auto">
              <a:xfrm>
                <a:off x="3298" y="1595"/>
                <a:ext cx="64" cy="6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l"/>
                <a:endParaRPr lang="zh-CN" altLang="zh-CN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3" name="Freeform 61"/>
            <p:cNvSpPr>
              <a:spLocks/>
            </p:cNvSpPr>
            <p:nvPr/>
          </p:nvSpPr>
          <p:spPr bwMode="auto">
            <a:xfrm>
              <a:off x="3182" y="1506"/>
              <a:ext cx="331" cy="300"/>
            </a:xfrm>
            <a:custGeom>
              <a:avLst/>
              <a:gdLst>
                <a:gd name="T0" fmla="*/ 293 w 331"/>
                <a:gd name="T1" fmla="*/ 0 h 300"/>
                <a:gd name="T2" fmla="*/ 310 w 331"/>
                <a:gd name="T3" fmla="*/ 23 h 300"/>
                <a:gd name="T4" fmla="*/ 321 w 331"/>
                <a:gd name="T5" fmla="*/ 50 h 300"/>
                <a:gd name="T6" fmla="*/ 328 w 331"/>
                <a:gd name="T7" fmla="*/ 79 h 300"/>
                <a:gd name="T8" fmla="*/ 330 w 331"/>
                <a:gd name="T9" fmla="*/ 110 h 300"/>
                <a:gd name="T10" fmla="*/ 328 w 331"/>
                <a:gd name="T11" fmla="*/ 142 h 300"/>
                <a:gd name="T12" fmla="*/ 321 w 331"/>
                <a:gd name="T13" fmla="*/ 173 h 300"/>
                <a:gd name="T14" fmla="*/ 310 w 331"/>
                <a:gd name="T15" fmla="*/ 203 h 300"/>
                <a:gd name="T16" fmla="*/ 294 w 331"/>
                <a:gd name="T17" fmla="*/ 230 h 300"/>
                <a:gd name="T18" fmla="*/ 273 w 331"/>
                <a:gd name="T19" fmla="*/ 255 h 300"/>
                <a:gd name="T20" fmla="*/ 248 w 331"/>
                <a:gd name="T21" fmla="*/ 275 h 300"/>
                <a:gd name="T22" fmla="*/ 233 w 331"/>
                <a:gd name="T23" fmla="*/ 283 h 300"/>
                <a:gd name="T24" fmla="*/ 218 w 331"/>
                <a:gd name="T25" fmla="*/ 289 h 300"/>
                <a:gd name="T26" fmla="*/ 201 w 331"/>
                <a:gd name="T27" fmla="*/ 295 h 300"/>
                <a:gd name="T28" fmla="*/ 183 w 331"/>
                <a:gd name="T29" fmla="*/ 298 h 300"/>
                <a:gd name="T30" fmla="*/ 164 w 331"/>
                <a:gd name="T31" fmla="*/ 299 h 300"/>
                <a:gd name="T32" fmla="*/ 144 w 331"/>
                <a:gd name="T33" fmla="*/ 299 h 300"/>
                <a:gd name="T34" fmla="*/ 123 w 331"/>
                <a:gd name="T35" fmla="*/ 297 h 300"/>
                <a:gd name="T36" fmla="*/ 101 w 331"/>
                <a:gd name="T37" fmla="*/ 292 h 300"/>
                <a:gd name="T38" fmla="*/ 77 w 331"/>
                <a:gd name="T39" fmla="*/ 285 h 300"/>
                <a:gd name="T40" fmla="*/ 53 w 331"/>
                <a:gd name="T41" fmla="*/ 276 h 300"/>
                <a:gd name="T42" fmla="*/ 27 w 331"/>
                <a:gd name="T43" fmla="*/ 264 h 300"/>
                <a:gd name="T44" fmla="*/ 0 w 331"/>
                <a:gd name="T45" fmla="*/ 249 h 3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31"/>
                <a:gd name="T70" fmla="*/ 0 h 300"/>
                <a:gd name="T71" fmla="*/ 331 w 331"/>
                <a:gd name="T72" fmla="*/ 300 h 30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31" h="300">
                  <a:moveTo>
                    <a:pt x="293" y="0"/>
                  </a:moveTo>
                  <a:lnTo>
                    <a:pt x="310" y="23"/>
                  </a:lnTo>
                  <a:lnTo>
                    <a:pt x="321" y="50"/>
                  </a:lnTo>
                  <a:lnTo>
                    <a:pt x="328" y="79"/>
                  </a:lnTo>
                  <a:lnTo>
                    <a:pt x="330" y="110"/>
                  </a:lnTo>
                  <a:lnTo>
                    <a:pt x="328" y="142"/>
                  </a:lnTo>
                  <a:lnTo>
                    <a:pt x="321" y="173"/>
                  </a:lnTo>
                  <a:lnTo>
                    <a:pt x="310" y="203"/>
                  </a:lnTo>
                  <a:lnTo>
                    <a:pt x="294" y="230"/>
                  </a:lnTo>
                  <a:lnTo>
                    <a:pt x="273" y="255"/>
                  </a:lnTo>
                  <a:lnTo>
                    <a:pt x="248" y="275"/>
                  </a:lnTo>
                  <a:lnTo>
                    <a:pt x="233" y="283"/>
                  </a:lnTo>
                  <a:lnTo>
                    <a:pt x="218" y="289"/>
                  </a:lnTo>
                  <a:lnTo>
                    <a:pt x="201" y="295"/>
                  </a:lnTo>
                  <a:lnTo>
                    <a:pt x="183" y="298"/>
                  </a:lnTo>
                  <a:lnTo>
                    <a:pt x="164" y="299"/>
                  </a:lnTo>
                  <a:lnTo>
                    <a:pt x="144" y="299"/>
                  </a:lnTo>
                  <a:lnTo>
                    <a:pt x="123" y="297"/>
                  </a:lnTo>
                  <a:lnTo>
                    <a:pt x="101" y="292"/>
                  </a:lnTo>
                  <a:lnTo>
                    <a:pt x="77" y="285"/>
                  </a:lnTo>
                  <a:lnTo>
                    <a:pt x="53" y="276"/>
                  </a:lnTo>
                  <a:lnTo>
                    <a:pt x="27" y="264"/>
                  </a:lnTo>
                  <a:lnTo>
                    <a:pt x="0" y="24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" name="Group 63"/>
            <p:cNvGrpSpPr>
              <a:grpSpLocks/>
            </p:cNvGrpSpPr>
            <p:nvPr/>
          </p:nvGrpSpPr>
          <p:grpSpPr bwMode="auto">
            <a:xfrm>
              <a:off x="3032" y="1642"/>
              <a:ext cx="273" cy="212"/>
              <a:chOff x="3032" y="1642"/>
              <a:chExt cx="273" cy="212"/>
            </a:xfrm>
          </p:grpSpPr>
          <p:sp>
            <p:nvSpPr>
              <p:cNvPr id="25" name="Line 64"/>
              <p:cNvSpPr>
                <a:spLocks noChangeShapeType="1"/>
              </p:cNvSpPr>
              <p:nvPr/>
            </p:nvSpPr>
            <p:spPr bwMode="auto">
              <a:xfrm flipV="1">
                <a:off x="3033" y="1650"/>
                <a:ext cx="268" cy="194"/>
              </a:xfrm>
              <a:prstGeom prst="line">
                <a:avLst/>
              </a:prstGeom>
              <a:noFill/>
              <a:ln w="25400">
                <a:solidFill>
                  <a:srgbClr val="290082"/>
                </a:solidFill>
                <a:round/>
                <a:headEnd type="stealth" w="med" len="med"/>
                <a:tailEnd type="none" w="sm" len="sm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Line 65"/>
              <p:cNvSpPr>
                <a:spLocks noChangeShapeType="1"/>
              </p:cNvSpPr>
              <p:nvPr/>
            </p:nvSpPr>
            <p:spPr bwMode="auto">
              <a:xfrm flipV="1">
                <a:off x="3032" y="1647"/>
                <a:ext cx="267" cy="66"/>
              </a:xfrm>
              <a:prstGeom prst="line">
                <a:avLst/>
              </a:prstGeom>
              <a:noFill/>
              <a:ln w="25400">
                <a:solidFill>
                  <a:srgbClr val="290082"/>
                </a:solidFill>
                <a:round/>
                <a:headEnd type="stealth" w="med" len="med"/>
                <a:tailEnd type="none" w="sm" len="sm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Line 66"/>
              <p:cNvSpPr>
                <a:spLocks noChangeShapeType="1"/>
              </p:cNvSpPr>
              <p:nvPr/>
            </p:nvSpPr>
            <p:spPr bwMode="auto">
              <a:xfrm flipV="1">
                <a:off x="3169" y="1642"/>
                <a:ext cx="136" cy="212"/>
              </a:xfrm>
              <a:prstGeom prst="line">
                <a:avLst/>
              </a:prstGeom>
              <a:noFill/>
              <a:ln w="25400">
                <a:solidFill>
                  <a:srgbClr val="290082"/>
                </a:solidFill>
                <a:round/>
                <a:headEnd type="stealth" w="med" len="med"/>
                <a:tailEnd type="none" w="sm" len="sm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30" name="Picture 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933056"/>
            <a:ext cx="3276600" cy="234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3140" y="1262092"/>
            <a:ext cx="2402716" cy="72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CCE8C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4860</TotalTime>
  <Words>798</Words>
  <Application>Microsoft Office PowerPoint</Application>
  <PresentationFormat>全屏显示(4:3)</PresentationFormat>
  <Paragraphs>183</Paragraphs>
  <Slides>19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Acrobat Document</vt:lpstr>
      <vt:lpstr>Studies of e+A physics at an Electron-Ion Collider</vt:lpstr>
      <vt:lpstr>Overview</vt:lpstr>
      <vt:lpstr>Explore the small x regime</vt:lpstr>
      <vt:lpstr>Explore the small x regime</vt:lpstr>
      <vt:lpstr>Nuclear amplification</vt:lpstr>
      <vt:lpstr>EIC eA kinematics coverage</vt:lpstr>
      <vt:lpstr>Diffractive cross section</vt:lpstr>
      <vt:lpstr>Diffractive cross section</vt:lpstr>
      <vt:lpstr>Dihadron correlation</vt:lpstr>
      <vt:lpstr>Dihadron correlation: non-saturation</vt:lpstr>
      <vt:lpstr>Dihadron correlation: saturation</vt:lpstr>
      <vt:lpstr>Summary</vt:lpstr>
      <vt:lpstr>Back up</vt:lpstr>
      <vt:lpstr>Structure functions</vt:lpstr>
      <vt:lpstr>Diffraction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liangzh</dc:creator>
  <cp:lastModifiedBy>liang zheng</cp:lastModifiedBy>
  <cp:revision>290</cp:revision>
  <dcterms:created xsi:type="dcterms:W3CDTF">2013-10-17T14:01:48Z</dcterms:created>
  <dcterms:modified xsi:type="dcterms:W3CDTF">2013-10-21T15:17:53Z</dcterms:modified>
</cp:coreProperties>
</file>